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y="5143500" cx="9144000"/>
  <p:notesSz cx="6858000" cy="9144000"/>
  <p:embeddedFontLst>
    <p:embeddedFont>
      <p:font typeface="Karla"/>
      <p:regular r:id="rId17"/>
      <p:bold r:id="rId18"/>
      <p:italic r:id="rId19"/>
      <p:boldItalic r:id="rId20"/>
    </p:embeddedFont>
    <p:embeddedFont>
      <p:font typeface="Questrial"/>
      <p:regular r:id="rId2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2" roundtripDataSignature="AMtx7mgNQYk57U3COOb+pgLR3OH28wOCp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Karla-boldItalic.fntdata"/><Relationship Id="rId11" Type="http://schemas.openxmlformats.org/officeDocument/2006/relationships/slide" Target="slides/slide7.xml"/><Relationship Id="rId22" Type="http://customschemas.google.com/relationships/presentationmetadata" Target="metadata"/><Relationship Id="rId10" Type="http://schemas.openxmlformats.org/officeDocument/2006/relationships/slide" Target="slides/slide6.xml"/><Relationship Id="rId21" Type="http://schemas.openxmlformats.org/officeDocument/2006/relationships/font" Target="fonts/Questrial-regular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font" Target="fonts/Karla-regular.fntdata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font" Target="fonts/Karla-italic.fntdata"/><Relationship Id="rId6" Type="http://schemas.openxmlformats.org/officeDocument/2006/relationships/slide" Target="slides/slide2.xml"/><Relationship Id="rId18" Type="http://schemas.openxmlformats.org/officeDocument/2006/relationships/font" Target="fonts/Karla-bold.fntdata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7" name="Google Shape;10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8" name="Google Shape;108;p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cbc64027bb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3" name="Google Shape;203;g3cbc64027bb_2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cbc64027bb_2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2" name="Google Shape;212;g3cbc64027bb_2_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ad84508f3f_0_28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9" name="Google Shape;219;g3ad84508f3f_0_2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0" name="Google Shape;220;g3ad84508f3f_0_28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3" name="Google Shape;113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4" name="Google Shape;114;p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1" name="Google Shape;141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cae253c9f2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LAMP Stack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Linux: scalable, most servers are linux servers. it’s open </a:t>
            </a:r>
            <a:r>
              <a:rPr lang="en-US"/>
              <a:t>source (ie no paying windows licencsing costs, and it’s flexible, lightweight)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Apache: exact same reason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MySql: Exact same reason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Built around lamp stack - it was javascript before javascript.</a:t>
            </a:r>
            <a:endParaRPr/>
          </a:p>
        </p:txBody>
      </p:sp>
      <p:sp>
        <p:nvSpPr>
          <p:cNvPr id="151" name="Google Shape;151;g3cae253c9f2_0_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cae253c9f2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1" name="Google Shape;161;g3cae253c9f2_0_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cbc64027bb_1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9" name="Google Shape;169;g3cbc64027bb_1_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cbc64027bb_1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7" name="Google Shape;177;g3cbc64027bb_1_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cbc64027bb_1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5" name="Google Shape;185;g3cbc64027bb_1_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cbc64027bb_1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6" name="Google Shape;196;g3cbc64027bb_1_5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1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2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Relationship Id="rId3" Type="http://schemas.openxmlformats.org/officeDocument/2006/relationships/image" Target="../media/image9.jpg"/><Relationship Id="rId4" Type="http://schemas.openxmlformats.org/officeDocument/2006/relationships/image" Target="../media/image1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1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Black" showMasterSp="0">
  <p:cSld name="Title - Black">
    <p:bg>
      <p:bgPr>
        <a:solidFill>
          <a:srgbClr val="000000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lue shield with a blue background&#10;&#10;Description automatically generated with medium confidence" id="15" name="Google Shape;15;p18"/>
          <p:cNvPicPr preferRelativeResize="0"/>
          <p:nvPr/>
        </p:nvPicPr>
        <p:blipFill rotWithShape="1">
          <a:blip r:embed="rId2">
            <a:alphaModFix/>
          </a:blip>
          <a:srcRect b="24350" l="29604" r="3500" t="8783"/>
          <a:stretch/>
        </p:blipFill>
        <p:spPr>
          <a:xfrm>
            <a:off x="0" y="0"/>
            <a:ext cx="9144000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18"/>
          <p:cNvSpPr/>
          <p:nvPr/>
        </p:nvSpPr>
        <p:spPr>
          <a:xfrm>
            <a:off x="0" y="0"/>
            <a:ext cx="9155322" cy="5143500"/>
          </a:xfrm>
          <a:prstGeom prst="rect">
            <a:avLst/>
          </a:prstGeom>
          <a:solidFill>
            <a:schemeClr val="dk2">
              <a:alpha val="60000"/>
            </a:scheme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descr="A blue and white shield with white text and circles&#10;&#10;Description automatically generated" id="17" name="Google Shape;17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55051" y="174317"/>
            <a:ext cx="4795322" cy="4795322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18"/>
          <p:cNvSpPr txBox="1"/>
          <p:nvPr>
            <p:ph idx="1" type="body"/>
          </p:nvPr>
        </p:nvSpPr>
        <p:spPr>
          <a:xfrm>
            <a:off x="478427" y="4114056"/>
            <a:ext cx="5362259" cy="411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0800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1pPr>
            <a:lvl2pPr indent="-228600" lvl="1" marL="914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b="1" i="0" sz="2400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2286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b="1" i="0" sz="2400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2286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b="1" i="0" sz="2400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2286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b="1" i="0" sz="2400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" name="Google Shape;19;p18"/>
          <p:cNvSpPr txBox="1"/>
          <p:nvPr>
            <p:ph type="title"/>
          </p:nvPr>
        </p:nvSpPr>
        <p:spPr>
          <a:xfrm>
            <a:off x="474959" y="1935355"/>
            <a:ext cx="5357082" cy="18874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Questrial"/>
              <a:buNone/>
              <a:defRPr b="1" i="0" sz="3200">
                <a:latin typeface="Questrial"/>
                <a:ea typeface="Questrial"/>
                <a:cs typeface="Questrial"/>
                <a:sym typeface="Quest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20" name="Google Shape;20;p18"/>
          <p:cNvCxnSpPr/>
          <p:nvPr/>
        </p:nvCxnSpPr>
        <p:spPr>
          <a:xfrm>
            <a:off x="590294" y="3939193"/>
            <a:ext cx="520874" cy="0"/>
          </a:xfrm>
          <a:prstGeom prst="straightConnector1">
            <a:avLst/>
          </a:prstGeom>
          <a:noFill/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Title - Black" showMasterSp="0">
  <p:cSld name="5_Title - Black">
    <p:bg>
      <p:bgPr>
        <a:solidFill>
          <a:srgbClr val="3A495F"/>
        </a:solidFill>
      </p:bgPr>
    </p:bg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network of dots and lines&#10;&#10;Description automatically generated" id="52" name="Google Shape;52;p27"/>
          <p:cNvPicPr preferRelativeResize="0"/>
          <p:nvPr/>
        </p:nvPicPr>
        <p:blipFill rotWithShape="1">
          <a:blip r:embed="rId2">
            <a:alphaModFix/>
          </a:blip>
          <a:srcRect b="15372" l="0" r="0" t="0"/>
          <a:stretch/>
        </p:blipFill>
        <p:spPr>
          <a:xfrm flipH="1" rot="10800000">
            <a:off x="0" y="-2"/>
            <a:ext cx="9144000" cy="51584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ue and white shield with white text and circles&#10;&#10;Description automatically generated" id="53" name="Google Shape;53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0" y="618154"/>
            <a:ext cx="3906898" cy="3906898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27"/>
          <p:cNvSpPr txBox="1"/>
          <p:nvPr>
            <p:ph idx="1" type="body"/>
          </p:nvPr>
        </p:nvSpPr>
        <p:spPr>
          <a:xfrm>
            <a:off x="478427" y="4114056"/>
            <a:ext cx="5362259" cy="411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0800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1pPr>
            <a:lvl2pPr indent="-228600" lvl="1" marL="914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b="1" i="0" sz="2400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2286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b="1" i="0" sz="2400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2286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b="1" i="0" sz="2400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2286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b="1" i="0" sz="2400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" name="Google Shape;55;p27"/>
          <p:cNvSpPr txBox="1"/>
          <p:nvPr>
            <p:ph type="title"/>
          </p:nvPr>
        </p:nvSpPr>
        <p:spPr>
          <a:xfrm>
            <a:off x="474959" y="1935355"/>
            <a:ext cx="5357082" cy="18874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Questrial"/>
              <a:buNone/>
              <a:defRPr b="1" i="0" sz="3200">
                <a:latin typeface="Questrial"/>
                <a:ea typeface="Questrial"/>
                <a:cs typeface="Questrial"/>
                <a:sym typeface="Quest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6" name="Google Shape;56;p27"/>
          <p:cNvCxnSpPr/>
          <p:nvPr/>
        </p:nvCxnSpPr>
        <p:spPr>
          <a:xfrm>
            <a:off x="590294" y="3939193"/>
            <a:ext cx="520874" cy="0"/>
          </a:xfrm>
          <a:prstGeom prst="straightConnector1">
            <a:avLst/>
          </a:prstGeom>
          <a:noFill/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- Black">
  <p:cSld name="Agenda - Black">
    <p:bg>
      <p:bgPr>
        <a:solidFill>
          <a:schemeClr val="dk2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8"/>
          <p:cNvSpPr txBox="1"/>
          <p:nvPr>
            <p:ph idx="1" type="body"/>
          </p:nvPr>
        </p:nvSpPr>
        <p:spPr>
          <a:xfrm>
            <a:off x="4173244" y="990060"/>
            <a:ext cx="4705644" cy="24131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3A495F"/>
              </a:buClr>
              <a:buSzPts val="1800"/>
              <a:buChar char="▪"/>
              <a:defRPr b="0" i="0" sz="180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1pPr>
            <a:lvl2pPr indent="-228600" lvl="1" marL="914400" algn="l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 sz="2000"/>
            </a:lvl2pPr>
            <a:lvl3pPr indent="-342900" lvl="2" marL="1371600" algn="l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" name="Google Shape;59;p28"/>
          <p:cNvSpPr txBox="1"/>
          <p:nvPr>
            <p:ph type="title"/>
          </p:nvPr>
        </p:nvSpPr>
        <p:spPr>
          <a:xfrm>
            <a:off x="273050" y="996902"/>
            <a:ext cx="3295167" cy="23977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Questrial"/>
              <a:buNone/>
              <a:defRPr sz="2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60" name="Google Shape;60;p28"/>
          <p:cNvCxnSpPr/>
          <p:nvPr/>
        </p:nvCxnSpPr>
        <p:spPr>
          <a:xfrm>
            <a:off x="3870730" y="990060"/>
            <a:ext cx="0" cy="2413158"/>
          </a:xfrm>
          <a:prstGeom prst="straightConnector1">
            <a:avLst/>
          </a:prstGeom>
          <a:noFill/>
          <a:ln cap="flat" cmpd="sng" w="19050">
            <a:solidFill>
              <a:srgbClr val="3A495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o" showMasterSp="0">
  <p:cSld name="Bio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9"/>
          <p:cNvSpPr/>
          <p:nvPr>
            <p:ph idx="2" type="pic"/>
          </p:nvPr>
        </p:nvSpPr>
        <p:spPr>
          <a:xfrm>
            <a:off x="-1" y="0"/>
            <a:ext cx="4183008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63" name="Google Shape;63;p29"/>
          <p:cNvSpPr txBox="1"/>
          <p:nvPr>
            <p:ph idx="1" type="body"/>
          </p:nvPr>
        </p:nvSpPr>
        <p:spPr>
          <a:xfrm>
            <a:off x="4567646" y="1925052"/>
            <a:ext cx="4311242" cy="26372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0000" spcFirstLastPara="1" rIns="91425" wrap="square" tIns="45700">
            <a:normAutofit/>
          </a:bodyPr>
          <a:lstStyle>
            <a:lvl1pPr indent="-317500" lvl="0" marL="45720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400"/>
              <a:buChar char="▪"/>
              <a:defRPr sz="1400"/>
            </a:lvl1pPr>
            <a:lvl2pPr indent="-342900" lvl="1" marL="914400" algn="l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" name="Google Shape;64;p29"/>
          <p:cNvSpPr txBox="1"/>
          <p:nvPr>
            <p:ph idx="3" type="body"/>
          </p:nvPr>
        </p:nvSpPr>
        <p:spPr>
          <a:xfrm>
            <a:off x="4567646" y="1395271"/>
            <a:ext cx="4311242" cy="3262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0" sz="1600"/>
            </a:lvl1pPr>
            <a:lvl2pPr indent="-342900" lvl="1" marL="914400" algn="l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5" name="Google Shape;65;p29"/>
          <p:cNvSpPr txBox="1"/>
          <p:nvPr>
            <p:ph type="title"/>
          </p:nvPr>
        </p:nvSpPr>
        <p:spPr>
          <a:xfrm>
            <a:off x="4567646" y="547688"/>
            <a:ext cx="4311242" cy="82867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Questrial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A blue and white shield with white text and circles&#10;&#10;Description automatically generated" id="66" name="Google Shape;66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623618" y="5334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Content">
  <p:cSld name="1 Content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0"/>
          <p:cNvSpPr txBox="1"/>
          <p:nvPr>
            <p:ph idx="1" type="body"/>
          </p:nvPr>
        </p:nvSpPr>
        <p:spPr>
          <a:xfrm>
            <a:off x="290556" y="1376363"/>
            <a:ext cx="8588332" cy="31876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1pPr>
            <a:lvl2pPr indent="-342900" lvl="1" marL="914400" algn="l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9" name="Google Shape;69;p30"/>
          <p:cNvSpPr txBox="1"/>
          <p:nvPr>
            <p:ph type="title"/>
          </p:nvPr>
        </p:nvSpPr>
        <p:spPr>
          <a:xfrm>
            <a:off x="290557" y="550030"/>
            <a:ext cx="8588332" cy="7026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Quest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A blue and white shield with white text and circles&#10;&#10;Description automatically generated" id="70" name="Google Shape;70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623618" y="5334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Content">
  <p:cSld name="2 Content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1"/>
          <p:cNvSpPr txBox="1"/>
          <p:nvPr>
            <p:ph idx="1" type="body"/>
          </p:nvPr>
        </p:nvSpPr>
        <p:spPr>
          <a:xfrm>
            <a:off x="290557" y="1376363"/>
            <a:ext cx="4154443" cy="31876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1pPr>
            <a:lvl2pPr indent="-342900" lvl="1" marL="914400" algn="l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3" name="Google Shape;73;p31"/>
          <p:cNvSpPr txBox="1"/>
          <p:nvPr>
            <p:ph type="title"/>
          </p:nvPr>
        </p:nvSpPr>
        <p:spPr>
          <a:xfrm>
            <a:off x="290556" y="550030"/>
            <a:ext cx="8590591" cy="7026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Quest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1"/>
          <p:cNvSpPr txBox="1"/>
          <p:nvPr>
            <p:ph idx="2" type="body"/>
          </p:nvPr>
        </p:nvSpPr>
        <p:spPr>
          <a:xfrm>
            <a:off x="4699000" y="1376363"/>
            <a:ext cx="4179888" cy="31876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1pPr>
            <a:lvl2pPr indent="-342900" lvl="1" marL="914400" algn="l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blue and white shield with white text and circles&#10;&#10;Description automatically generated" id="75" name="Google Shape;75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623618" y="5334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Content">
  <p:cSld name="3 Conten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2"/>
          <p:cNvSpPr txBox="1"/>
          <p:nvPr>
            <p:ph type="title"/>
          </p:nvPr>
        </p:nvSpPr>
        <p:spPr>
          <a:xfrm>
            <a:off x="290556" y="550030"/>
            <a:ext cx="8590591" cy="7026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Quest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32"/>
          <p:cNvSpPr txBox="1"/>
          <p:nvPr>
            <p:ph idx="1" type="body"/>
          </p:nvPr>
        </p:nvSpPr>
        <p:spPr>
          <a:xfrm>
            <a:off x="290556" y="1376363"/>
            <a:ext cx="2677884" cy="31876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SzPts val="1600"/>
              <a:buChar char="▪"/>
              <a:defRPr b="0"/>
            </a:lvl1pPr>
            <a:lvl2pPr indent="-317500" lvl="1" marL="914400" algn="l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SzPts val="1400"/>
              <a:buChar char="▪"/>
              <a:defRPr b="0"/>
            </a:lvl2pPr>
            <a:lvl3pPr indent="-304800" lvl="2" marL="1371600" algn="l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SzPts val="1200"/>
              <a:buChar char="▪"/>
              <a:defRPr b="0"/>
            </a:lvl3pPr>
            <a:lvl4pPr indent="-304800" lvl="3" marL="1828800" algn="l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SzPts val="1200"/>
              <a:buChar char="▪"/>
              <a:defRPr b="0"/>
            </a:lvl4pPr>
            <a:lvl5pPr indent="-304800" lvl="4" marL="2286000" algn="l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SzPts val="1200"/>
              <a:buChar char="▪"/>
              <a:defRPr b="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9" name="Google Shape;79;p32"/>
          <p:cNvSpPr txBox="1"/>
          <p:nvPr>
            <p:ph idx="2" type="body"/>
          </p:nvPr>
        </p:nvSpPr>
        <p:spPr>
          <a:xfrm>
            <a:off x="3243348" y="1376363"/>
            <a:ext cx="2677884" cy="31876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SzPts val="1600"/>
              <a:buChar char="▪"/>
              <a:defRPr b="0"/>
            </a:lvl1pPr>
            <a:lvl2pPr indent="-317500" lvl="1" marL="914400" algn="l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SzPts val="1400"/>
              <a:buChar char="▪"/>
              <a:defRPr b="0"/>
            </a:lvl2pPr>
            <a:lvl3pPr indent="-304800" lvl="2" marL="1371600" algn="l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SzPts val="1200"/>
              <a:buChar char="▪"/>
              <a:defRPr b="0"/>
            </a:lvl3pPr>
            <a:lvl4pPr indent="-304800" lvl="3" marL="1828800" algn="l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SzPts val="1200"/>
              <a:buChar char="▪"/>
              <a:defRPr b="0"/>
            </a:lvl4pPr>
            <a:lvl5pPr indent="-304800" lvl="4" marL="2286000" algn="l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SzPts val="1200"/>
              <a:buChar char="▪"/>
              <a:defRPr b="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0" name="Google Shape;80;p32"/>
          <p:cNvSpPr txBox="1"/>
          <p:nvPr>
            <p:ph idx="3" type="body"/>
          </p:nvPr>
        </p:nvSpPr>
        <p:spPr>
          <a:xfrm>
            <a:off x="6196139" y="1376363"/>
            <a:ext cx="2685007" cy="31876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algn="l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SzPts val="1600"/>
              <a:buChar char="▪"/>
              <a:defRPr b="0"/>
            </a:lvl1pPr>
            <a:lvl2pPr indent="-317500" lvl="1" marL="914400" algn="l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SzPts val="1400"/>
              <a:buChar char="▪"/>
              <a:defRPr b="0"/>
            </a:lvl2pPr>
            <a:lvl3pPr indent="-304800" lvl="2" marL="1371600" algn="l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SzPts val="1200"/>
              <a:buChar char="▪"/>
              <a:defRPr b="0"/>
            </a:lvl3pPr>
            <a:lvl4pPr indent="-304800" lvl="3" marL="1828800" algn="l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SzPts val="1200"/>
              <a:buChar char="▪"/>
              <a:defRPr b="0"/>
            </a:lvl4pPr>
            <a:lvl5pPr indent="-304800" lvl="4" marL="2286000" algn="l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SzPts val="1200"/>
              <a:buChar char="▪"/>
              <a:defRPr b="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 blue and white shield with white text and circles&#10;&#10;Description automatically generated" id="81" name="Google Shape;81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623618" y="5334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Photo" showMasterSp="0">
  <p:cSld name="Content with Photo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3"/>
          <p:cNvSpPr/>
          <p:nvPr>
            <p:ph idx="2" type="pic"/>
          </p:nvPr>
        </p:nvSpPr>
        <p:spPr>
          <a:xfrm>
            <a:off x="-1" y="0"/>
            <a:ext cx="4183008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84" name="Google Shape;84;p33"/>
          <p:cNvSpPr txBox="1"/>
          <p:nvPr>
            <p:ph idx="1" type="body"/>
          </p:nvPr>
        </p:nvSpPr>
        <p:spPr>
          <a:xfrm>
            <a:off x="4567467" y="1376363"/>
            <a:ext cx="4313501" cy="31859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1pPr>
            <a:lvl2pPr indent="-342900" lvl="1" marL="914400" algn="l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5" name="Google Shape;85;p33"/>
          <p:cNvSpPr txBox="1"/>
          <p:nvPr>
            <p:ph type="title"/>
          </p:nvPr>
        </p:nvSpPr>
        <p:spPr>
          <a:xfrm>
            <a:off x="4567646" y="550030"/>
            <a:ext cx="4313501" cy="7026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Highlight Content Left" showMasterSp="0">
  <p:cSld name="Title and Highlight Content Left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4"/>
          <p:cNvSpPr/>
          <p:nvPr/>
        </p:nvSpPr>
        <p:spPr>
          <a:xfrm>
            <a:off x="-1" y="0"/>
            <a:ext cx="4567647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88" name="Google Shape;88;p34"/>
          <p:cNvSpPr/>
          <p:nvPr/>
        </p:nvSpPr>
        <p:spPr>
          <a:xfrm flipH="1" rot="10800000">
            <a:off x="3308408" y="0"/>
            <a:ext cx="1780715" cy="5146003"/>
          </a:xfrm>
          <a:custGeom>
            <a:rect b="b" l="l" r="r" t="t"/>
            <a:pathLst>
              <a:path extrusionOk="0" h="5164428" w="2910625">
                <a:moveTo>
                  <a:pt x="0" y="0"/>
                </a:moveTo>
                <a:lnTo>
                  <a:pt x="2910625" y="0"/>
                </a:lnTo>
                <a:lnTo>
                  <a:pt x="2910625" y="5164428"/>
                </a:lnTo>
                <a:lnTo>
                  <a:pt x="225380" y="5164428"/>
                </a:lnTo>
                <a:lnTo>
                  <a:pt x="1429554" y="3676918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89" name="Google Shape;89;p34"/>
          <p:cNvSpPr txBox="1"/>
          <p:nvPr>
            <p:ph type="title"/>
          </p:nvPr>
        </p:nvSpPr>
        <p:spPr>
          <a:xfrm>
            <a:off x="4560464" y="550030"/>
            <a:ext cx="4320683" cy="7026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Quest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34"/>
          <p:cNvSpPr txBox="1"/>
          <p:nvPr>
            <p:ph idx="1" type="body"/>
          </p:nvPr>
        </p:nvSpPr>
        <p:spPr>
          <a:xfrm>
            <a:off x="279925" y="682625"/>
            <a:ext cx="2993727" cy="38814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>
                <a:solidFill>
                  <a:schemeClr val="dk2"/>
                </a:solidFill>
              </a:defRPr>
            </a:lvl1pPr>
            <a:lvl2pPr indent="-317500" lvl="1" marL="914400" algn="ctr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▪"/>
              <a:defRPr>
                <a:solidFill>
                  <a:schemeClr val="dk2"/>
                </a:solidFill>
              </a:defRPr>
            </a:lvl2pPr>
            <a:lvl3pPr indent="-304800" lvl="2" marL="1371600" algn="ctr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▪"/>
              <a:defRPr>
                <a:solidFill>
                  <a:schemeClr val="dk2"/>
                </a:solidFill>
              </a:defRPr>
            </a:lvl3pPr>
            <a:lvl4pPr indent="-304800" lvl="3" marL="1828800" algn="ctr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▪"/>
              <a:defRPr>
                <a:solidFill>
                  <a:schemeClr val="dk2"/>
                </a:solidFill>
              </a:defRPr>
            </a:lvl4pPr>
            <a:lvl5pPr indent="-304800" lvl="4" marL="2286000" algn="ctr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▪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1" name="Google Shape;91;p34"/>
          <p:cNvSpPr txBox="1"/>
          <p:nvPr>
            <p:ph idx="2" type="body"/>
          </p:nvPr>
        </p:nvSpPr>
        <p:spPr>
          <a:xfrm>
            <a:off x="4567646" y="1376363"/>
            <a:ext cx="4311242" cy="31859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1pPr>
            <a:lvl2pPr indent="-342900" lvl="1" marL="914400" algn="l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Highlight Content Right" showMasterSp="0">
  <p:cSld name="Title and Highlight Content Right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oogle Shape;93;p35"/>
          <p:cNvGrpSpPr/>
          <p:nvPr/>
        </p:nvGrpSpPr>
        <p:grpSpPr>
          <a:xfrm flipH="1">
            <a:off x="4054876" y="0"/>
            <a:ext cx="5089123" cy="5146003"/>
            <a:chOff x="0" y="0"/>
            <a:chExt cx="5089123" cy="5146003"/>
          </a:xfrm>
        </p:grpSpPr>
        <p:sp>
          <p:nvSpPr>
            <p:cNvPr id="94" name="Google Shape;94;p35"/>
            <p:cNvSpPr/>
            <p:nvPr/>
          </p:nvSpPr>
          <p:spPr>
            <a:xfrm>
              <a:off x="0" y="0"/>
              <a:ext cx="4567647" cy="5143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endParaRPr>
            </a:p>
          </p:txBody>
        </p:sp>
        <p:sp>
          <p:nvSpPr>
            <p:cNvPr id="95" name="Google Shape;95;p35"/>
            <p:cNvSpPr/>
            <p:nvPr/>
          </p:nvSpPr>
          <p:spPr>
            <a:xfrm>
              <a:off x="3308408" y="0"/>
              <a:ext cx="1780715" cy="5146003"/>
            </a:xfrm>
            <a:custGeom>
              <a:rect b="b" l="l" r="r" t="t"/>
              <a:pathLst>
                <a:path extrusionOk="0" h="5164428" w="2910625">
                  <a:moveTo>
                    <a:pt x="0" y="0"/>
                  </a:moveTo>
                  <a:lnTo>
                    <a:pt x="2910625" y="0"/>
                  </a:lnTo>
                  <a:lnTo>
                    <a:pt x="2910625" y="5164428"/>
                  </a:lnTo>
                  <a:lnTo>
                    <a:pt x="225380" y="5164428"/>
                  </a:lnTo>
                  <a:lnTo>
                    <a:pt x="1429554" y="36769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endParaRPr>
            </a:p>
          </p:txBody>
        </p:sp>
      </p:grpSp>
      <p:sp>
        <p:nvSpPr>
          <p:cNvPr id="96" name="Google Shape;96;p35"/>
          <p:cNvSpPr txBox="1"/>
          <p:nvPr>
            <p:ph idx="1" type="body"/>
          </p:nvPr>
        </p:nvSpPr>
        <p:spPr>
          <a:xfrm>
            <a:off x="290556" y="1376363"/>
            <a:ext cx="4298950" cy="31876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1pPr>
            <a:lvl2pPr indent="-342900" lvl="1" marL="914400" algn="l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7" name="Google Shape;97;p35"/>
          <p:cNvSpPr txBox="1"/>
          <p:nvPr>
            <p:ph type="title"/>
          </p:nvPr>
        </p:nvSpPr>
        <p:spPr>
          <a:xfrm>
            <a:off x="290556" y="550030"/>
            <a:ext cx="4298951" cy="7026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Quest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35"/>
          <p:cNvSpPr txBox="1"/>
          <p:nvPr>
            <p:ph idx="2" type="body"/>
          </p:nvPr>
        </p:nvSpPr>
        <p:spPr>
          <a:xfrm>
            <a:off x="5885160" y="682625"/>
            <a:ext cx="2993727" cy="38814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>
                <a:solidFill>
                  <a:schemeClr val="dk2"/>
                </a:solidFill>
              </a:defRPr>
            </a:lvl1pPr>
            <a:lvl2pPr indent="-317500" lvl="1" marL="914400" algn="l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400"/>
              <a:buChar char="▪"/>
              <a:defRPr>
                <a:solidFill>
                  <a:schemeClr val="dk2"/>
                </a:solidFill>
              </a:defRPr>
            </a:lvl2pPr>
            <a:lvl3pPr indent="-304800" lvl="2" marL="1371600" algn="l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▪"/>
              <a:defRPr>
                <a:solidFill>
                  <a:schemeClr val="dk2"/>
                </a:solidFill>
              </a:defRPr>
            </a:lvl3pPr>
            <a:lvl4pPr indent="-304800" lvl="3" marL="1828800" algn="l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▪"/>
              <a:defRPr>
                <a:solidFill>
                  <a:schemeClr val="dk2"/>
                </a:solidFill>
              </a:defRPr>
            </a:lvl4pPr>
            <a:lvl5pPr indent="-304800" lvl="4" marL="2286000" algn="l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200"/>
              <a:buChar char="▪"/>
              <a:defRPr>
                <a:solidFill>
                  <a:schemeClr val="dk2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 Photo With Text" showMasterSp="0">
  <p:cSld name="Full Photo With 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6"/>
          <p:cNvSpPr/>
          <p:nvPr>
            <p:ph idx="2" type="pic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01" name="Google Shape;101;p36"/>
          <p:cNvSpPr txBox="1"/>
          <p:nvPr>
            <p:ph idx="1" type="body"/>
          </p:nvPr>
        </p:nvSpPr>
        <p:spPr>
          <a:xfrm>
            <a:off x="290556" y="4154761"/>
            <a:ext cx="5201805" cy="4075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  <a:defRPr/>
            </a:lvl3pPr>
            <a:lvl4pPr indent="-228600" lvl="3" marL="1828800" algn="l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2" name="Google Shape;102;p36"/>
          <p:cNvSpPr txBox="1"/>
          <p:nvPr>
            <p:ph idx="3" type="body"/>
          </p:nvPr>
        </p:nvSpPr>
        <p:spPr>
          <a:xfrm>
            <a:off x="290556" y="3620805"/>
            <a:ext cx="5201805" cy="54817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228600" lvl="1" marL="914400" algn="l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2pPr>
            <a:lvl3pPr indent="-228600" lvl="2" marL="1371600" algn="l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  <a:defRPr/>
            </a:lvl3pPr>
            <a:lvl4pPr indent="-228600" lvl="3" marL="1828800" algn="l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  <a:defRPr/>
            </a:lvl4pPr>
            <a:lvl5pPr indent="-228600" lvl="4" marL="2286000" algn="l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SzPts val="1200"/>
              <a:buNone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- Beak">
  <p:cSld name="Title Only - Beak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9"/>
          <p:cNvSpPr txBox="1"/>
          <p:nvPr>
            <p:ph type="title"/>
          </p:nvPr>
        </p:nvSpPr>
        <p:spPr>
          <a:xfrm>
            <a:off x="290557" y="550030"/>
            <a:ext cx="8588332" cy="7026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Quest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- Wing">
  <p:cSld name="Title Only - Wing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7"/>
          <p:cNvSpPr txBox="1"/>
          <p:nvPr>
            <p:ph type="title"/>
          </p:nvPr>
        </p:nvSpPr>
        <p:spPr>
          <a:xfrm>
            <a:off x="290557" y="550030"/>
            <a:ext cx="8588332" cy="7026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Quest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blank background" showMasterSp="0">
  <p:cSld name="Custom blank background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2"/>
          <p:cNvSpPr txBox="1"/>
          <p:nvPr>
            <p:ph type="title"/>
          </p:nvPr>
        </p:nvSpPr>
        <p:spPr>
          <a:xfrm>
            <a:off x="290556" y="550030"/>
            <a:ext cx="8590591" cy="7026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A screen shot of a computer&#10;&#10;Description automatically generated" id="26" name="Google Shape;26;p22"/>
          <p:cNvPicPr preferRelativeResize="0"/>
          <p:nvPr/>
        </p:nvPicPr>
        <p:blipFill rotWithShape="1">
          <a:blip r:embed="rId2">
            <a:alphaModFix amt="10000"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map of the world&#10;&#10;Description automatically generated" id="27" name="Google Shape;27;p22"/>
          <p:cNvPicPr preferRelativeResize="0"/>
          <p:nvPr/>
        </p:nvPicPr>
        <p:blipFill rotWithShape="1">
          <a:blip r:embed="rId3">
            <a:alphaModFix amt="15000"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ue numbers falling down&#10;&#10;Description automatically generated with medium confidence" id="28" name="Google Shape;28;p22"/>
          <p:cNvPicPr preferRelativeResize="0"/>
          <p:nvPr/>
        </p:nvPicPr>
        <p:blipFill rotWithShape="1">
          <a:blip r:embed="rId4">
            <a:alphaModFix amt="5000"/>
          </a:blip>
          <a:srcRect b="0" l="0" r="0" t="0"/>
          <a:stretch/>
        </p:blipFill>
        <p:spPr>
          <a:xfrm>
            <a:off x="0" y="-1"/>
            <a:ext cx="9144000" cy="51397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and Text" showMasterSp="0">
  <p:cSld name="Photo and 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1"/>
          <p:cNvSpPr/>
          <p:nvPr>
            <p:ph idx="2" type="pic"/>
          </p:nvPr>
        </p:nvSpPr>
        <p:spPr>
          <a:xfrm>
            <a:off x="-101" y="0"/>
            <a:ext cx="4356077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31" name="Google Shape;31;p21"/>
          <p:cNvSpPr txBox="1"/>
          <p:nvPr>
            <p:ph type="title"/>
          </p:nvPr>
        </p:nvSpPr>
        <p:spPr>
          <a:xfrm>
            <a:off x="-102" y="0"/>
            <a:ext cx="4356077" cy="5143500"/>
          </a:xfrm>
          <a:prstGeom prst="rect">
            <a:avLst/>
          </a:prstGeom>
          <a:gradFill>
            <a:gsLst>
              <a:gs pos="0">
                <a:srgbClr val="FFFFFF">
                  <a:alpha val="43529"/>
                </a:srgbClr>
              </a:gs>
              <a:gs pos="80000">
                <a:srgbClr val="FFFFFF">
                  <a:alpha val="83529"/>
                </a:srgbClr>
              </a:gs>
              <a:gs pos="100000">
                <a:srgbClr val="FFFFFF">
                  <a:alpha val="83529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b" bIns="1728000" lIns="468000" spcFirstLastPara="1" rIns="288000" wrap="square" tIns="50397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Questrial"/>
              <a:buNone/>
              <a:defRPr b="0" i="0" sz="2800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1"/>
          <p:cNvSpPr txBox="1"/>
          <p:nvPr>
            <p:ph idx="1" type="body"/>
          </p:nvPr>
        </p:nvSpPr>
        <p:spPr>
          <a:xfrm>
            <a:off x="457280" y="3795886"/>
            <a:ext cx="3759665" cy="5760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oto Sans Symbols"/>
              <a:buNone/>
              <a:defRPr b="0" i="0" sz="1200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1pPr>
            <a:lvl2pPr indent="-317500" lvl="1" marL="914400" algn="l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SzPts val="1400"/>
              <a:buChar char="▪"/>
              <a:defRPr sz="1400">
                <a:solidFill>
                  <a:schemeClr val="lt2"/>
                </a:solidFill>
              </a:defRPr>
            </a:lvl2pPr>
            <a:lvl3pPr indent="-304800" lvl="2" marL="1371600" algn="l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SzPts val="1200"/>
              <a:buChar char="▪"/>
              <a:defRPr sz="1200">
                <a:solidFill>
                  <a:schemeClr val="lt2"/>
                </a:solidFill>
              </a:defRPr>
            </a:lvl3pPr>
            <a:lvl4pPr indent="-298450" lvl="3" marL="1828800" algn="l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SzPts val="1100"/>
              <a:buChar char="▪"/>
              <a:defRPr sz="1100">
                <a:solidFill>
                  <a:schemeClr val="lt2"/>
                </a:solidFill>
              </a:defRPr>
            </a:lvl4pPr>
            <a:lvl5pPr indent="-298450" lvl="4" marL="2286000" algn="l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SzPts val="1100"/>
              <a:buChar char="▪"/>
              <a:defRPr sz="1100">
                <a:solidFill>
                  <a:schemeClr val="lt2"/>
                </a:solidFill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21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4" name="Google Shape;34;p21"/>
          <p:cNvSpPr txBox="1"/>
          <p:nvPr>
            <p:ph idx="3" type="body"/>
          </p:nvPr>
        </p:nvSpPr>
        <p:spPr>
          <a:xfrm>
            <a:off x="4859338" y="900113"/>
            <a:ext cx="3667574" cy="3616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17500" lvl="0" marL="457200" algn="l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SzPts val="1400"/>
              <a:buChar char="▪"/>
              <a:defRPr sz="1400"/>
            </a:lvl1pPr>
            <a:lvl2pPr indent="-304800" lvl="1" marL="914400" algn="l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SzPts val="1200"/>
              <a:buChar char="▪"/>
              <a:defRPr sz="1200"/>
            </a:lvl2pPr>
            <a:lvl3pPr indent="-298450" lvl="2" marL="1371600" algn="l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SzPts val="1100"/>
              <a:buChar char="▪"/>
              <a:defRPr sz="1100"/>
            </a:lvl3pPr>
            <a:lvl4pPr indent="-298450" lvl="3" marL="1828800" algn="l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SzPts val="1100"/>
              <a:buChar char="▪"/>
              <a:defRPr sz="1100"/>
            </a:lvl4pPr>
            <a:lvl5pPr indent="-298450" lvl="4" marL="2286000" algn="l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SzPts val="1100"/>
              <a:buChar char="▪"/>
              <a:defRPr sz="11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3"/>
          <p:cNvSpPr txBox="1"/>
          <p:nvPr>
            <p:ph type="title"/>
          </p:nvPr>
        </p:nvSpPr>
        <p:spPr>
          <a:xfrm>
            <a:off x="290556" y="550030"/>
            <a:ext cx="8590591" cy="7026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Quest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- Black" showMasterSp="0">
  <p:cSld name="2_Title - Black">
    <p:bg>
      <p:bgPr>
        <a:solidFill>
          <a:srgbClr val="000000"/>
        </a:solidFill>
      </p:bgPr>
    </p:bg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lue light shining through a sphere&#10;&#10;Description automatically generated with medium confidence" id="39" name="Google Shape;39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3232" y="3765"/>
            <a:ext cx="9144000" cy="514099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25"/>
          <p:cNvSpPr/>
          <p:nvPr/>
        </p:nvSpPr>
        <p:spPr>
          <a:xfrm>
            <a:off x="-11322" y="1255"/>
            <a:ext cx="9155322" cy="5143500"/>
          </a:xfrm>
          <a:prstGeom prst="rect">
            <a:avLst/>
          </a:prstGeom>
          <a:solidFill>
            <a:schemeClr val="dk2">
              <a:alpha val="49411"/>
            </a:scheme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pic>
        <p:nvPicPr>
          <p:cNvPr descr="A blue and white shield with white text and circles&#10;&#10;Description automatically generated" id="41" name="Google Shape;41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0294" y="212780"/>
            <a:ext cx="2600014" cy="2600014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25"/>
          <p:cNvSpPr txBox="1"/>
          <p:nvPr>
            <p:ph idx="1" type="body"/>
          </p:nvPr>
        </p:nvSpPr>
        <p:spPr>
          <a:xfrm>
            <a:off x="478427" y="4114056"/>
            <a:ext cx="5362259" cy="411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0800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1pPr>
            <a:lvl2pPr indent="-228600" lvl="1" marL="914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b="1" i="0" sz="2400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2286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b="1" i="0" sz="2400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2286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b="1" i="0" sz="2400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2286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b="1" i="0" sz="2400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" name="Google Shape;43;p25"/>
          <p:cNvSpPr txBox="1"/>
          <p:nvPr>
            <p:ph type="title"/>
          </p:nvPr>
        </p:nvSpPr>
        <p:spPr>
          <a:xfrm>
            <a:off x="474959" y="1935355"/>
            <a:ext cx="5357082" cy="18874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Questrial"/>
              <a:buNone/>
              <a:defRPr b="1" i="0" sz="3200">
                <a:latin typeface="Questrial"/>
                <a:ea typeface="Questrial"/>
                <a:cs typeface="Questrial"/>
                <a:sym typeface="Quest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44" name="Google Shape;44;p25"/>
          <p:cNvCxnSpPr/>
          <p:nvPr/>
        </p:nvCxnSpPr>
        <p:spPr>
          <a:xfrm>
            <a:off x="590294" y="3939193"/>
            <a:ext cx="520874" cy="0"/>
          </a:xfrm>
          <a:prstGeom prst="straightConnector1">
            <a:avLst/>
          </a:prstGeom>
          <a:noFill/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itle - Black" showMasterSp="0">
  <p:cSld name="4_Title - Black">
    <p:bg>
      <p:bgPr>
        <a:solidFill>
          <a:srgbClr val="000000"/>
        </a:solidFill>
      </p:bgPr>
    </p:bg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network of dots and lines&#10;&#10;Description automatically generated" id="46" name="Google Shape;46;p26"/>
          <p:cNvPicPr preferRelativeResize="0"/>
          <p:nvPr/>
        </p:nvPicPr>
        <p:blipFill rotWithShape="1">
          <a:blip r:embed="rId2">
            <a:alphaModFix/>
          </a:blip>
          <a:srcRect b="15372" l="0" r="0" t="0"/>
          <a:stretch/>
        </p:blipFill>
        <p:spPr>
          <a:xfrm>
            <a:off x="0" y="-2"/>
            <a:ext cx="9144000" cy="51584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ue and white shield with white text and circles&#10;&#10;Description automatically generated" id="47" name="Google Shape;47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0" y="618154"/>
            <a:ext cx="3906898" cy="3906898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26"/>
          <p:cNvSpPr txBox="1"/>
          <p:nvPr>
            <p:ph idx="1" type="body"/>
          </p:nvPr>
        </p:nvSpPr>
        <p:spPr>
          <a:xfrm>
            <a:off x="481895" y="1705392"/>
            <a:ext cx="5362259" cy="4112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108000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1pPr>
            <a:lvl2pPr indent="-228600" lvl="1" marL="9144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b="1" i="0" sz="2400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2286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b="1" i="0" sz="2400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228600" lvl="3" marL="1828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b="1" i="0" sz="2400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228600" lvl="4" marL="2286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 b="1" i="0" sz="2400" cap="non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" name="Google Shape;49;p26"/>
          <p:cNvSpPr txBox="1"/>
          <p:nvPr>
            <p:ph type="title"/>
          </p:nvPr>
        </p:nvSpPr>
        <p:spPr>
          <a:xfrm>
            <a:off x="478427" y="410735"/>
            <a:ext cx="5357082" cy="100340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Questrial"/>
              <a:buNone/>
              <a:defRPr b="1" i="0" sz="3200">
                <a:latin typeface="Questrial"/>
                <a:ea typeface="Questrial"/>
                <a:cs typeface="Questrial"/>
                <a:sym typeface="Quest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0" name="Google Shape;50;p26"/>
          <p:cNvCxnSpPr/>
          <p:nvPr/>
        </p:nvCxnSpPr>
        <p:spPr>
          <a:xfrm>
            <a:off x="593762" y="1530529"/>
            <a:ext cx="520874" cy="0"/>
          </a:xfrm>
          <a:prstGeom prst="straightConnector1">
            <a:avLst/>
          </a:prstGeom>
          <a:noFill/>
          <a:ln cap="flat" cmpd="sng" w="254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8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10.xml"/><Relationship Id="rId22" Type="http://schemas.openxmlformats.org/officeDocument/2006/relationships/theme" Target="../theme/theme2.xml"/><Relationship Id="rId10" Type="http://schemas.openxmlformats.org/officeDocument/2006/relationships/slideLayout" Target="../slideLayouts/slideLayout9.xml"/><Relationship Id="rId21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19" Type="http://schemas.openxmlformats.org/officeDocument/2006/relationships/slideLayout" Target="../slideLayouts/slideLayout18.xml"/><Relationship Id="rId6" Type="http://schemas.openxmlformats.org/officeDocument/2006/relationships/slideLayout" Target="../slideLayouts/slideLayout5.xml"/><Relationship Id="rId18" Type="http://schemas.openxmlformats.org/officeDocument/2006/relationships/slideLayout" Target="../slideLayouts/slideLayout17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network of dots and lines&#10;&#10;Description automatically generated" id="10" name="Google Shape;10;p17"/>
          <p:cNvPicPr preferRelativeResize="0"/>
          <p:nvPr/>
        </p:nvPicPr>
        <p:blipFill rotWithShape="1">
          <a:blip r:embed="rId1">
            <a:alphaModFix/>
          </a:blip>
          <a:srcRect b="0" l="0" r="0" t="15615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2">
              <a:alpha val="84313"/>
            </a:scheme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2" name="Google Shape;12;p17"/>
          <p:cNvSpPr txBox="1"/>
          <p:nvPr>
            <p:ph type="title"/>
          </p:nvPr>
        </p:nvSpPr>
        <p:spPr>
          <a:xfrm>
            <a:off x="290556" y="550030"/>
            <a:ext cx="8590591" cy="7026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Questrial"/>
              <a:buNone/>
              <a:defRPr b="1" i="0" sz="1800" u="none" cap="none" strike="noStrike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7"/>
          <p:cNvSpPr txBox="1"/>
          <p:nvPr>
            <p:ph idx="1" type="body"/>
          </p:nvPr>
        </p:nvSpPr>
        <p:spPr>
          <a:xfrm>
            <a:off x="290556" y="1376541"/>
            <a:ext cx="8590589" cy="3176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marR="0" rtl="0" algn="l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1pPr>
            <a:lvl2pPr indent="-317500" lvl="1" marL="914400" marR="0" rtl="0" algn="l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2pPr>
            <a:lvl3pPr indent="-304800" lvl="2" marL="1371600" marR="0" rtl="0" algn="l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Char char="▪"/>
              <a:defRPr b="0" i="0" sz="1200" u="none" cap="none" strike="noStrik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3pPr>
            <a:lvl4pPr indent="-304800" lvl="3" marL="1828800" marR="0" rtl="0" algn="l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Char char="▪"/>
              <a:defRPr b="0" i="0" sz="1200" u="none" cap="none" strike="noStrik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4pPr>
            <a:lvl5pPr indent="-304800" lvl="4" marL="2286000" marR="0" rtl="0" algn="l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Char char="▪"/>
              <a:defRPr b="0" i="0" sz="1200" u="none" cap="none" strike="noStrik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867">
          <p15:clr>
            <a:srgbClr val="F26B43"/>
          </p15:clr>
        </p15:guide>
        <p15:guide id="2" pos="5593">
          <p15:clr>
            <a:srgbClr val="F26B43"/>
          </p15:clr>
        </p15:guide>
        <p15:guide id="3" orient="horz" pos="2875">
          <p15:clr>
            <a:srgbClr val="F26B43"/>
          </p15:clr>
        </p15:guide>
        <p15:guide id="4" pos="172">
          <p15:clr>
            <a:srgbClr val="F26B43"/>
          </p15:clr>
        </p15:guide>
        <p15:guide id="5" orient="horz" pos="797">
          <p15:clr>
            <a:srgbClr val="F26B43"/>
          </p15:clr>
        </p15:guide>
        <p15:guide id="6" orient="horz" pos="34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"/>
          <p:cNvSpPr txBox="1"/>
          <p:nvPr>
            <p:ph type="title"/>
          </p:nvPr>
        </p:nvSpPr>
        <p:spPr>
          <a:xfrm>
            <a:off x="59808" y="1943605"/>
            <a:ext cx="6672600" cy="18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Questrial"/>
              <a:buNone/>
            </a:pPr>
            <a:r>
              <a:rPr lang="en-US"/>
              <a:t>Web Security for </a:t>
            </a:r>
            <a:r>
              <a:rPr lang="en-US">
                <a:solidFill>
                  <a:schemeClr val="accent1"/>
                </a:solidFill>
              </a:rPr>
              <a:t>Competitions</a:t>
            </a:r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cbc64027bb_2_0"/>
          <p:cNvSpPr txBox="1"/>
          <p:nvPr>
            <p:ph type="title"/>
          </p:nvPr>
        </p:nvSpPr>
        <p:spPr>
          <a:xfrm>
            <a:off x="306275" y="346850"/>
            <a:ext cx="4572900" cy="6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Questrial"/>
              <a:buNone/>
            </a:pPr>
            <a:r>
              <a:rPr lang="en-US" sz="2200"/>
              <a:t>Recap</a:t>
            </a:r>
            <a:endParaRPr sz="2200"/>
          </a:p>
        </p:txBody>
      </p:sp>
      <p:sp>
        <p:nvSpPr>
          <p:cNvPr id="206" name="Google Shape;206;g3cbc64027bb_2_0"/>
          <p:cNvSpPr txBox="1"/>
          <p:nvPr/>
        </p:nvSpPr>
        <p:spPr>
          <a:xfrm>
            <a:off x="410150" y="1075250"/>
            <a:ext cx="7208100" cy="5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Karla"/>
              <a:buChar char="●"/>
            </a:pPr>
            <a:r>
              <a:rPr lang="en-US" sz="2400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rPr>
              <a:t>Linux</a:t>
            </a:r>
            <a:r>
              <a:rPr lang="en-US" sz="240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: Harden the Operating System</a:t>
            </a:r>
            <a:endParaRPr sz="240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07" name="Google Shape;207;g3cbc64027bb_2_0"/>
          <p:cNvSpPr txBox="1"/>
          <p:nvPr/>
        </p:nvSpPr>
        <p:spPr>
          <a:xfrm>
            <a:off x="410150" y="1582675"/>
            <a:ext cx="7208100" cy="5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Karla"/>
              <a:buChar char="●"/>
            </a:pPr>
            <a:r>
              <a:rPr lang="en-US" sz="2400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rPr>
              <a:t>Apache</a:t>
            </a:r>
            <a:r>
              <a:rPr lang="en-US" sz="240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: If something breaks, check for misconfigurations in /etc/apache2 (or /var/log/error.log)</a:t>
            </a:r>
            <a:endParaRPr sz="240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08" name="Google Shape;208;g3cbc64027bb_2_0"/>
          <p:cNvSpPr txBox="1"/>
          <p:nvPr/>
        </p:nvSpPr>
        <p:spPr>
          <a:xfrm>
            <a:off x="364400" y="2771500"/>
            <a:ext cx="7208100" cy="5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Karla"/>
              <a:buChar char="●"/>
            </a:pPr>
            <a:r>
              <a:rPr lang="en-US" sz="2400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rPr>
              <a:t>MySql</a:t>
            </a:r>
            <a:r>
              <a:rPr lang="en-US" sz="240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: Keep these safe, check access to database. $mysql -u root -p</a:t>
            </a:r>
            <a:endParaRPr sz="240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09" name="Google Shape;209;g3cbc64027bb_2_0"/>
          <p:cNvSpPr txBox="1"/>
          <p:nvPr/>
        </p:nvSpPr>
        <p:spPr>
          <a:xfrm>
            <a:off x="410150" y="3666925"/>
            <a:ext cx="7208100" cy="5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Karla"/>
              <a:buChar char="●"/>
            </a:pPr>
            <a:r>
              <a:rPr lang="en-US" sz="2400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rPr>
              <a:t>PHP</a:t>
            </a:r>
            <a:r>
              <a:rPr lang="en-US" sz="240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: Actual Web page info. Stored in /var/www/html/&lt;page_name&gt;.php</a:t>
            </a:r>
            <a:endParaRPr sz="240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cbc64027bb_2_15"/>
          <p:cNvSpPr txBox="1"/>
          <p:nvPr>
            <p:ph type="title"/>
          </p:nvPr>
        </p:nvSpPr>
        <p:spPr>
          <a:xfrm>
            <a:off x="306275" y="346850"/>
            <a:ext cx="4572900" cy="6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Questrial"/>
              <a:buNone/>
            </a:pPr>
            <a:r>
              <a:rPr lang="en-US" sz="2200"/>
              <a:t>Scenario</a:t>
            </a:r>
            <a:endParaRPr sz="2200"/>
          </a:p>
        </p:txBody>
      </p:sp>
      <p:sp>
        <p:nvSpPr>
          <p:cNvPr id="215" name="Google Shape;215;g3cbc64027bb_2_15"/>
          <p:cNvSpPr txBox="1"/>
          <p:nvPr/>
        </p:nvSpPr>
        <p:spPr>
          <a:xfrm>
            <a:off x="273050" y="901875"/>
            <a:ext cx="7208100" cy="18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Karla"/>
              <a:buChar char="●"/>
            </a:pPr>
            <a:r>
              <a:rPr lang="en-US" sz="24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https://cdru-pve-eduy9lq.cdru.net/</a:t>
            </a:r>
            <a:endParaRPr sz="24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Karla"/>
              <a:buChar char="●"/>
            </a:pPr>
            <a:r>
              <a:rPr lang="en-US" sz="24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15 minute timer</a:t>
            </a:r>
            <a:endParaRPr sz="24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Karla"/>
              <a:buChar char="●"/>
            </a:pPr>
            <a:r>
              <a:rPr lang="en-US" sz="2400">
                <a:solidFill>
                  <a:schemeClr val="accent1"/>
                </a:solidFill>
                <a:latin typeface="Karla"/>
                <a:ea typeface="Karla"/>
                <a:cs typeface="Karla"/>
                <a:sym typeface="Karla"/>
              </a:rPr>
              <a:t>Your goal:</a:t>
            </a:r>
            <a:r>
              <a:rPr lang="en-US" sz="24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 Harden the web server as much as possible before I attack it</a:t>
            </a:r>
            <a:endParaRPr sz="24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16" name="Google Shape;216;g3cbc64027bb_2_15"/>
          <p:cNvSpPr txBox="1"/>
          <p:nvPr/>
        </p:nvSpPr>
        <p:spPr>
          <a:xfrm>
            <a:off x="483150" y="2754175"/>
            <a:ext cx="7208100" cy="20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Remember:</a:t>
            </a:r>
            <a:endParaRPr sz="24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Karla"/>
              <a:buChar char="●"/>
            </a:pPr>
            <a:r>
              <a:rPr lang="en-US" sz="24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Apache2: /etc/apache2, /var/log/error.log </a:t>
            </a:r>
            <a:endParaRPr sz="24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(or access.log)</a:t>
            </a:r>
            <a:endParaRPr sz="24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Karla"/>
              <a:buChar char="●"/>
            </a:pPr>
            <a:r>
              <a:rPr lang="en-US" sz="24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PHP: /var/www/html</a:t>
            </a:r>
            <a:endParaRPr sz="24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Karla"/>
              <a:buChar char="●"/>
            </a:pPr>
            <a:r>
              <a:rPr lang="en-US" sz="24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User: comp00:password123</a:t>
            </a:r>
            <a:endParaRPr sz="24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network of dots and lines&#10;&#10;Description automatically generated" id="222" name="Google Shape;222;g3ad84508f3f_0_283"/>
          <p:cNvPicPr preferRelativeResize="0"/>
          <p:nvPr/>
        </p:nvPicPr>
        <p:blipFill rotWithShape="1">
          <a:blip r:embed="rId3">
            <a:alphaModFix/>
          </a:blip>
          <a:srcRect b="15540" l="0" r="0" t="0"/>
          <a:stretch/>
        </p:blipFill>
        <p:spPr>
          <a:xfrm>
            <a:off x="7005" y="-1"/>
            <a:ext cx="91358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g3ad84508f3f_0_283"/>
          <p:cNvSpPr/>
          <p:nvPr/>
        </p:nvSpPr>
        <p:spPr>
          <a:xfrm>
            <a:off x="-12681" y="0"/>
            <a:ext cx="9169500" cy="5143500"/>
          </a:xfrm>
          <a:prstGeom prst="rect">
            <a:avLst/>
          </a:prstGeom>
          <a:solidFill>
            <a:schemeClr val="dk2">
              <a:alpha val="2431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Karla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cxnSp>
        <p:nvCxnSpPr>
          <p:cNvPr id="224" name="Google Shape;224;g3ad84508f3f_0_283"/>
          <p:cNvCxnSpPr/>
          <p:nvPr/>
        </p:nvCxnSpPr>
        <p:spPr>
          <a:xfrm>
            <a:off x="510401" y="1675477"/>
            <a:ext cx="36165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5" name="Google Shape;225;g3ad84508f3f_0_283"/>
          <p:cNvCxnSpPr/>
          <p:nvPr/>
        </p:nvCxnSpPr>
        <p:spPr>
          <a:xfrm>
            <a:off x="514697" y="3382035"/>
            <a:ext cx="81189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6" name="Google Shape;226;g3ad84508f3f_0_283"/>
          <p:cNvCxnSpPr/>
          <p:nvPr/>
        </p:nvCxnSpPr>
        <p:spPr>
          <a:xfrm>
            <a:off x="5032505" y="1675477"/>
            <a:ext cx="36165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7" name="Google Shape;227;g3ad84508f3f_0_283"/>
          <p:cNvSpPr/>
          <p:nvPr/>
        </p:nvSpPr>
        <p:spPr>
          <a:xfrm>
            <a:off x="-122597" y="2174738"/>
            <a:ext cx="91416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Questrial"/>
              <a:buNone/>
            </a:pPr>
            <a:r>
              <a:rPr b="1" i="0" lang="en-US" sz="4000" u="none" cap="none" strike="noStrik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Questions?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8" name="Google Shape;228;g3ad84508f3f_0_28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00720" y="918570"/>
            <a:ext cx="2778176" cy="246345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g3ad84508f3f_0_283"/>
          <p:cNvSpPr txBox="1"/>
          <p:nvPr/>
        </p:nvSpPr>
        <p:spPr>
          <a:xfrm>
            <a:off x="7052775" y="2777575"/>
            <a:ext cx="1396200" cy="56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rPr>
              <a:t>enjoy my </a:t>
            </a:r>
            <a:r>
              <a:rPr lang="en-US" sz="1600"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rPr>
              <a:t>weekend</a:t>
            </a:r>
            <a:endParaRPr b="0" i="0" sz="1600" u="none" cap="none" strike="noStrike">
              <a:solidFill>
                <a:schemeClr val="dk2"/>
              </a:solidFill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"/>
          <p:cNvSpPr/>
          <p:nvPr/>
        </p:nvSpPr>
        <p:spPr>
          <a:xfrm>
            <a:off x="3873459" y="-18760"/>
            <a:ext cx="5270541" cy="5206710"/>
          </a:xfrm>
          <a:custGeom>
            <a:rect b="b" l="l" r="r" t="t"/>
            <a:pathLst>
              <a:path extrusionOk="0" h="4176049" w="5622864">
                <a:moveTo>
                  <a:pt x="2273422" y="0"/>
                </a:moveTo>
                <a:lnTo>
                  <a:pt x="5613667" y="9906"/>
                </a:lnTo>
                <a:cubicBezTo>
                  <a:pt x="5610732" y="1633816"/>
                  <a:pt x="5625409" y="2544434"/>
                  <a:pt x="5622474" y="4168344"/>
                </a:cubicBezTo>
                <a:lnTo>
                  <a:pt x="0" y="4176049"/>
                </a:lnTo>
                <a:lnTo>
                  <a:pt x="2273422" y="0"/>
                </a:lnTo>
                <a:close/>
              </a:path>
            </a:pathLst>
          </a:custGeom>
          <a:gradFill>
            <a:gsLst>
              <a:gs pos="0">
                <a:srgbClr val="2B2C2C"/>
              </a:gs>
              <a:gs pos="85000">
                <a:srgbClr val="1C1D1D">
                  <a:alpha val="54509"/>
                </a:srgbClr>
              </a:gs>
              <a:gs pos="100000">
                <a:srgbClr val="3A3B3B">
                  <a:alpha val="22352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Karla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17" name="Google Shape;117;p2"/>
          <p:cNvSpPr txBox="1"/>
          <p:nvPr>
            <p:ph type="title"/>
          </p:nvPr>
        </p:nvSpPr>
        <p:spPr>
          <a:xfrm>
            <a:off x="290557" y="820423"/>
            <a:ext cx="8588332" cy="7026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Questrial"/>
              <a:buNone/>
            </a:pPr>
            <a:r>
              <a:rPr lang="en-US" sz="2800"/>
              <a:t>AGENDA</a:t>
            </a:r>
            <a:endParaRPr sz="2800">
              <a:solidFill>
                <a:schemeClr val="accent1"/>
              </a:solidFill>
            </a:endParaRPr>
          </a:p>
        </p:txBody>
      </p:sp>
      <p:cxnSp>
        <p:nvCxnSpPr>
          <p:cNvPr id="118" name="Google Shape;118;p2"/>
          <p:cNvCxnSpPr>
            <a:stCxn id="116" idx="0"/>
            <a:endCxn id="116" idx="3"/>
          </p:cNvCxnSpPr>
          <p:nvPr/>
        </p:nvCxnSpPr>
        <p:spPr>
          <a:xfrm flipH="1">
            <a:off x="3873531" y="-18760"/>
            <a:ext cx="2130900" cy="5206800"/>
          </a:xfrm>
          <a:prstGeom prst="straightConnector1">
            <a:avLst/>
          </a:prstGeom>
          <a:noFill/>
          <a:ln cap="flat" cmpd="sng" w="9525">
            <a:solidFill>
              <a:srgbClr val="15307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9" name="Google Shape;119;p2"/>
          <p:cNvSpPr txBox="1"/>
          <p:nvPr/>
        </p:nvSpPr>
        <p:spPr>
          <a:xfrm>
            <a:off x="5682156" y="952276"/>
            <a:ext cx="17601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Karla"/>
              <a:buNone/>
            </a:pPr>
            <a:r>
              <a:rPr lang="en-US" sz="1600">
                <a:solidFill>
                  <a:srgbClr val="FFFFFF"/>
                </a:solidFill>
                <a:latin typeface="Karla"/>
                <a:ea typeface="Karla"/>
                <a:cs typeface="Karla"/>
                <a:sym typeface="Karla"/>
              </a:rPr>
              <a:t>What is a Web server?</a:t>
            </a:r>
            <a:endParaRPr b="0" i="0" sz="1050" u="none" cap="none" strike="noStrike">
              <a:solidFill>
                <a:srgbClr val="FFFFFF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20" name="Google Shape;120;p2"/>
          <p:cNvSpPr txBox="1"/>
          <p:nvPr/>
        </p:nvSpPr>
        <p:spPr>
          <a:xfrm>
            <a:off x="5367443" y="1702546"/>
            <a:ext cx="1879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>
                <a:solidFill>
                  <a:srgbClr val="FFFFFF"/>
                </a:solidFill>
                <a:latin typeface="Karla"/>
                <a:ea typeface="Karla"/>
                <a:cs typeface="Karla"/>
                <a:sym typeface="Karla"/>
              </a:rPr>
              <a:t>Practice</a:t>
            </a:r>
            <a:endParaRPr b="0" i="0" sz="1050" u="none" cap="none" strike="noStrike">
              <a:solidFill>
                <a:srgbClr val="FFFFFF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grpSp>
        <p:nvGrpSpPr>
          <p:cNvPr id="121" name="Google Shape;121;p2"/>
          <p:cNvGrpSpPr/>
          <p:nvPr/>
        </p:nvGrpSpPr>
        <p:grpSpPr>
          <a:xfrm>
            <a:off x="5470641" y="1055464"/>
            <a:ext cx="133333" cy="133332"/>
            <a:chOff x="4329669" y="1055464"/>
            <a:chExt cx="133333" cy="133332"/>
          </a:xfrm>
        </p:grpSpPr>
        <p:sp>
          <p:nvSpPr>
            <p:cNvPr id="122" name="Google Shape;122;p2"/>
            <p:cNvSpPr/>
            <p:nvPr/>
          </p:nvSpPr>
          <p:spPr>
            <a:xfrm>
              <a:off x="4329669" y="1055464"/>
              <a:ext cx="133333" cy="133332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Karla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Karla"/>
                <a:ea typeface="Karla"/>
                <a:cs typeface="Karla"/>
                <a:sym typeface="Karla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4361266" y="1087369"/>
              <a:ext cx="68485" cy="68484"/>
            </a:xfrm>
            <a:prstGeom prst="ellipse">
              <a:avLst/>
            </a:prstGeom>
            <a:solidFill>
              <a:srgbClr val="153074"/>
            </a:solidFill>
            <a:ln cap="flat" cmpd="sng" w="9525">
              <a:solidFill>
                <a:srgbClr val="15307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Karla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Karla"/>
                <a:ea typeface="Karla"/>
                <a:cs typeface="Karla"/>
                <a:sym typeface="Karla"/>
              </a:endParaRPr>
            </a:p>
          </p:txBody>
        </p:sp>
      </p:grpSp>
      <p:grpSp>
        <p:nvGrpSpPr>
          <p:cNvPr id="124" name="Google Shape;124;p2"/>
          <p:cNvGrpSpPr/>
          <p:nvPr/>
        </p:nvGrpSpPr>
        <p:grpSpPr>
          <a:xfrm>
            <a:off x="5164648" y="1807792"/>
            <a:ext cx="133333" cy="133332"/>
            <a:chOff x="5803133" y="1516458"/>
            <a:chExt cx="315301" cy="315299"/>
          </a:xfrm>
        </p:grpSpPr>
        <p:sp>
          <p:nvSpPr>
            <p:cNvPr id="125" name="Google Shape;125;p2"/>
            <p:cNvSpPr/>
            <p:nvPr/>
          </p:nvSpPr>
          <p:spPr>
            <a:xfrm>
              <a:off x="5803133" y="1516458"/>
              <a:ext cx="315301" cy="315299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Karla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Karla"/>
                <a:ea typeface="Karla"/>
                <a:cs typeface="Karla"/>
                <a:sym typeface="Karla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5877853" y="1591908"/>
              <a:ext cx="161951" cy="161949"/>
            </a:xfrm>
            <a:prstGeom prst="ellipse">
              <a:avLst/>
            </a:prstGeom>
            <a:solidFill>
              <a:srgbClr val="153074"/>
            </a:solidFill>
            <a:ln cap="flat" cmpd="sng" w="9525">
              <a:solidFill>
                <a:srgbClr val="15307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Karla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Karla"/>
                <a:ea typeface="Karla"/>
                <a:cs typeface="Karla"/>
                <a:sym typeface="Karla"/>
              </a:endParaRPr>
            </a:p>
          </p:txBody>
        </p:sp>
      </p:grpSp>
      <p:sp>
        <p:nvSpPr>
          <p:cNvPr id="127" name="Google Shape;127;p2"/>
          <p:cNvSpPr txBox="1"/>
          <p:nvPr/>
        </p:nvSpPr>
        <p:spPr>
          <a:xfrm>
            <a:off x="5064297" y="2447150"/>
            <a:ext cx="20715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>
                <a:solidFill>
                  <a:srgbClr val="FFFFFF"/>
                </a:solidFill>
                <a:latin typeface="Karla"/>
                <a:ea typeface="Karla"/>
                <a:cs typeface="Karla"/>
                <a:sym typeface="Karla"/>
              </a:rPr>
              <a:t>Demo</a:t>
            </a:r>
            <a:endParaRPr b="0" i="0" sz="1050" u="none" cap="none" strike="noStrike">
              <a:solidFill>
                <a:srgbClr val="FFFFFF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28" name="Google Shape;128;p2"/>
          <p:cNvSpPr txBox="1"/>
          <p:nvPr/>
        </p:nvSpPr>
        <p:spPr>
          <a:xfrm>
            <a:off x="4746259" y="3241155"/>
            <a:ext cx="1879127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>
                <a:solidFill>
                  <a:srgbClr val="FFFFFF"/>
                </a:solidFill>
                <a:latin typeface="Karla"/>
                <a:ea typeface="Karla"/>
                <a:cs typeface="Karla"/>
                <a:sym typeface="Karla"/>
              </a:rPr>
              <a:t>Hardening</a:t>
            </a:r>
            <a:endParaRPr b="0" i="0" sz="1050" u="none" cap="none" strike="noStrike">
              <a:solidFill>
                <a:srgbClr val="FFFFFF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grpSp>
        <p:nvGrpSpPr>
          <p:cNvPr id="129" name="Google Shape;129;p2"/>
          <p:cNvGrpSpPr/>
          <p:nvPr/>
        </p:nvGrpSpPr>
        <p:grpSpPr>
          <a:xfrm rot="-427261">
            <a:off x="4027047" y="4130213"/>
            <a:ext cx="338883" cy="540648"/>
            <a:chOff x="2432922" y="4134128"/>
            <a:chExt cx="338883" cy="540648"/>
          </a:xfrm>
        </p:grpSpPr>
        <p:sp>
          <p:nvSpPr>
            <p:cNvPr id="130" name="Google Shape;130;p2"/>
            <p:cNvSpPr/>
            <p:nvPr/>
          </p:nvSpPr>
          <p:spPr>
            <a:xfrm rot="-3711761">
              <a:off x="2316940" y="4364943"/>
              <a:ext cx="570847" cy="79018"/>
            </a:xfrm>
            <a:prstGeom prst="ellipse">
              <a:avLst/>
            </a:prstGeom>
            <a:gradFill>
              <a:gsLst>
                <a:gs pos="0">
                  <a:schemeClr val="lt1"/>
                </a:gs>
                <a:gs pos="100000">
                  <a:srgbClr val="153074">
                    <a:alpha val="14509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Karla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Karla"/>
                <a:ea typeface="Karla"/>
                <a:cs typeface="Karla"/>
                <a:sym typeface="Karla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 rot="-3711761">
              <a:off x="2396247" y="4375922"/>
              <a:ext cx="412230" cy="57062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100000">
                  <a:srgbClr val="EFFAFC">
                    <a:alpha val="0"/>
                  </a:srgbClr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Karla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Karla"/>
                <a:ea typeface="Karla"/>
                <a:cs typeface="Karla"/>
                <a:sym typeface="Karla"/>
              </a:endParaRPr>
            </a:p>
          </p:txBody>
        </p:sp>
      </p:grpSp>
      <p:pic>
        <p:nvPicPr>
          <p:cNvPr descr="A blue and white shield with white text and circles&#10;&#10;Description automatically generated" id="132" name="Google Shape;132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3224" y="1850417"/>
            <a:ext cx="2550120" cy="25501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3" name="Google Shape;133;p2"/>
          <p:cNvGrpSpPr/>
          <p:nvPr/>
        </p:nvGrpSpPr>
        <p:grpSpPr>
          <a:xfrm>
            <a:off x="4860115" y="2560649"/>
            <a:ext cx="133333" cy="133332"/>
            <a:chOff x="5803133" y="1516458"/>
            <a:chExt cx="315301" cy="315299"/>
          </a:xfrm>
        </p:grpSpPr>
        <p:sp>
          <p:nvSpPr>
            <p:cNvPr id="134" name="Google Shape;134;p2"/>
            <p:cNvSpPr/>
            <p:nvPr/>
          </p:nvSpPr>
          <p:spPr>
            <a:xfrm>
              <a:off x="5803133" y="1516458"/>
              <a:ext cx="315301" cy="315299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Karla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Karla"/>
                <a:ea typeface="Karla"/>
                <a:cs typeface="Karla"/>
                <a:sym typeface="Karla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5877853" y="1591908"/>
              <a:ext cx="161951" cy="161949"/>
            </a:xfrm>
            <a:prstGeom prst="ellipse">
              <a:avLst/>
            </a:prstGeom>
            <a:solidFill>
              <a:srgbClr val="153074"/>
            </a:solidFill>
            <a:ln cap="flat" cmpd="sng" w="9525">
              <a:solidFill>
                <a:srgbClr val="15307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Karla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Karla"/>
                <a:ea typeface="Karla"/>
                <a:cs typeface="Karla"/>
                <a:sym typeface="Karla"/>
              </a:endParaRPr>
            </a:p>
          </p:txBody>
        </p:sp>
      </p:grpSp>
      <p:grpSp>
        <p:nvGrpSpPr>
          <p:cNvPr id="136" name="Google Shape;136;p2"/>
          <p:cNvGrpSpPr/>
          <p:nvPr/>
        </p:nvGrpSpPr>
        <p:grpSpPr>
          <a:xfrm>
            <a:off x="4521359" y="3342060"/>
            <a:ext cx="133333" cy="133332"/>
            <a:chOff x="5803133" y="1516458"/>
            <a:chExt cx="315301" cy="315299"/>
          </a:xfrm>
        </p:grpSpPr>
        <p:sp>
          <p:nvSpPr>
            <p:cNvPr id="137" name="Google Shape;137;p2"/>
            <p:cNvSpPr/>
            <p:nvPr/>
          </p:nvSpPr>
          <p:spPr>
            <a:xfrm>
              <a:off x="5803133" y="1516458"/>
              <a:ext cx="315301" cy="315299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Karla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Karla"/>
                <a:ea typeface="Karla"/>
                <a:cs typeface="Karla"/>
                <a:sym typeface="Karla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5877853" y="1591908"/>
              <a:ext cx="161951" cy="161949"/>
            </a:xfrm>
            <a:prstGeom prst="ellipse">
              <a:avLst/>
            </a:prstGeom>
            <a:solidFill>
              <a:srgbClr val="153074"/>
            </a:solidFill>
            <a:ln cap="flat" cmpd="sng" w="9525">
              <a:solidFill>
                <a:srgbClr val="15307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Karla"/>
                <a:buNone/>
              </a:pPr>
              <a:r>
                <a:t/>
              </a:r>
              <a:endParaRPr b="0" i="0" sz="1400" u="none" cap="none" strike="noStrike">
                <a:solidFill>
                  <a:srgbClr val="FFFFFF"/>
                </a:solidFill>
                <a:latin typeface="Karla"/>
                <a:ea typeface="Karla"/>
                <a:cs typeface="Karla"/>
                <a:sym typeface="Karla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75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2"/>
          <p:cNvSpPr txBox="1"/>
          <p:nvPr>
            <p:ph type="title"/>
          </p:nvPr>
        </p:nvSpPr>
        <p:spPr>
          <a:xfrm>
            <a:off x="306275" y="346850"/>
            <a:ext cx="4572900" cy="6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Questrial"/>
              <a:buNone/>
            </a:pPr>
            <a:r>
              <a:rPr lang="en-US" sz="2200"/>
              <a:t>Why are we talking about this?</a:t>
            </a:r>
            <a:endParaRPr sz="2200"/>
          </a:p>
        </p:txBody>
      </p:sp>
      <p:sp>
        <p:nvSpPr>
          <p:cNvPr id="144" name="Google Shape;144;p12"/>
          <p:cNvSpPr txBox="1"/>
          <p:nvPr>
            <p:ph type="title"/>
          </p:nvPr>
        </p:nvSpPr>
        <p:spPr>
          <a:xfrm>
            <a:off x="487775" y="1090638"/>
            <a:ext cx="4481700" cy="34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/>
          </a:bodyPr>
          <a:lstStyle/>
          <a:p>
            <a:pPr indent="-335984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b="0" lang="en-US" sz="1879"/>
              <a:t>Collegiate Cyber Defense Competition</a:t>
            </a:r>
            <a:endParaRPr b="0" sz="1879"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879"/>
          </a:p>
        </p:txBody>
      </p:sp>
      <p:pic>
        <p:nvPicPr>
          <p:cNvPr id="145" name="Google Shape;145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5100" y="1523938"/>
            <a:ext cx="5238961" cy="3398862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2"/>
          <p:cNvSpPr/>
          <p:nvPr/>
        </p:nvSpPr>
        <p:spPr>
          <a:xfrm>
            <a:off x="889525" y="2749250"/>
            <a:ext cx="4970100" cy="2724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47" name="Google Shape;147;p12"/>
          <p:cNvSpPr/>
          <p:nvPr/>
        </p:nvSpPr>
        <p:spPr>
          <a:xfrm>
            <a:off x="889525" y="3619950"/>
            <a:ext cx="4970100" cy="2724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48" name="Google Shape;148;p12"/>
          <p:cNvSpPr/>
          <p:nvPr/>
        </p:nvSpPr>
        <p:spPr>
          <a:xfrm>
            <a:off x="889525" y="3892350"/>
            <a:ext cx="4970100" cy="2724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cae253c9f2_0_1"/>
          <p:cNvSpPr txBox="1"/>
          <p:nvPr>
            <p:ph type="title"/>
          </p:nvPr>
        </p:nvSpPr>
        <p:spPr>
          <a:xfrm>
            <a:off x="306275" y="346850"/>
            <a:ext cx="4572900" cy="6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Questrial"/>
              <a:buNone/>
            </a:pPr>
            <a:r>
              <a:rPr lang="en-US" sz="2200"/>
              <a:t>LAMP Stack</a:t>
            </a:r>
            <a:endParaRPr sz="2200"/>
          </a:p>
        </p:txBody>
      </p:sp>
      <p:sp>
        <p:nvSpPr>
          <p:cNvPr id="154" name="Google Shape;154;g3cae253c9f2_0_1"/>
          <p:cNvSpPr txBox="1"/>
          <p:nvPr/>
        </p:nvSpPr>
        <p:spPr>
          <a:xfrm>
            <a:off x="410150" y="1075250"/>
            <a:ext cx="6063600" cy="32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L</a:t>
            </a:r>
            <a:br>
              <a:rPr lang="en-US" sz="500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</a:br>
            <a:r>
              <a:rPr lang="en-US" sz="500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A</a:t>
            </a:r>
            <a:br>
              <a:rPr lang="en-US" sz="500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</a:br>
            <a:r>
              <a:rPr lang="en-US" sz="500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M</a:t>
            </a:r>
            <a:br>
              <a:rPr lang="en-US" sz="500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</a:br>
            <a:r>
              <a:rPr lang="en-US" sz="500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P</a:t>
            </a:r>
            <a:endParaRPr sz="500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55" name="Google Shape;155;g3cae253c9f2_0_1"/>
          <p:cNvSpPr txBox="1"/>
          <p:nvPr/>
        </p:nvSpPr>
        <p:spPr>
          <a:xfrm>
            <a:off x="1341300" y="1376375"/>
            <a:ext cx="4833000" cy="4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Linux (Operating System)</a:t>
            </a:r>
            <a:endParaRPr sz="240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56" name="Google Shape;156;g3cae253c9f2_0_1"/>
          <p:cNvSpPr txBox="1"/>
          <p:nvPr/>
        </p:nvSpPr>
        <p:spPr>
          <a:xfrm>
            <a:off x="1341300" y="2123050"/>
            <a:ext cx="4833000" cy="4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Apache (Web server Software)</a:t>
            </a:r>
            <a:endParaRPr sz="240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57" name="Google Shape;157;g3cae253c9f2_0_1"/>
          <p:cNvSpPr txBox="1"/>
          <p:nvPr/>
        </p:nvSpPr>
        <p:spPr>
          <a:xfrm>
            <a:off x="1405000" y="2869725"/>
            <a:ext cx="4833000" cy="4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MySQL / </a:t>
            </a:r>
            <a:r>
              <a:rPr lang="en-US" sz="240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Mariadb</a:t>
            </a:r>
            <a:r>
              <a:rPr lang="en-US" sz="240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 (Database)</a:t>
            </a:r>
            <a:endParaRPr sz="240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58" name="Google Shape;158;g3cae253c9f2_0_1"/>
          <p:cNvSpPr txBox="1"/>
          <p:nvPr/>
        </p:nvSpPr>
        <p:spPr>
          <a:xfrm>
            <a:off x="1224825" y="3660750"/>
            <a:ext cx="4833000" cy="4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PHP (Website scripting)</a:t>
            </a:r>
            <a:endParaRPr sz="240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cae253c9f2_0_14"/>
          <p:cNvSpPr txBox="1"/>
          <p:nvPr>
            <p:ph type="title"/>
          </p:nvPr>
        </p:nvSpPr>
        <p:spPr>
          <a:xfrm>
            <a:off x="306275" y="346850"/>
            <a:ext cx="4572900" cy="6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Questrial"/>
              <a:buNone/>
            </a:pPr>
            <a:r>
              <a:rPr lang="en-US" sz="2200"/>
              <a:t>Linux</a:t>
            </a:r>
            <a:endParaRPr sz="2200"/>
          </a:p>
        </p:txBody>
      </p:sp>
      <p:sp>
        <p:nvSpPr>
          <p:cNvPr id="164" name="Google Shape;164;g3cae253c9f2_0_14"/>
          <p:cNvSpPr txBox="1"/>
          <p:nvPr/>
        </p:nvSpPr>
        <p:spPr>
          <a:xfrm>
            <a:off x="410150" y="1075250"/>
            <a:ext cx="6063600" cy="8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Karla"/>
              <a:buChar char="●"/>
            </a:pPr>
            <a:r>
              <a:rPr lang="en-US" sz="240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Generally won’t find a windows machine running a webserver</a:t>
            </a:r>
            <a:endParaRPr sz="240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65" name="Google Shape;165;g3cae253c9f2_0_14"/>
          <p:cNvSpPr txBox="1"/>
          <p:nvPr/>
        </p:nvSpPr>
        <p:spPr>
          <a:xfrm>
            <a:off x="410150" y="1908363"/>
            <a:ext cx="6063600" cy="8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Karla"/>
              <a:buChar char="●"/>
            </a:pPr>
            <a:r>
              <a:rPr lang="en-US" sz="240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Means we have to do Linux hardening as well as web hardening</a:t>
            </a:r>
            <a:endParaRPr sz="240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66" name="Google Shape;166;g3cae253c9f2_0_14"/>
          <p:cNvSpPr txBox="1"/>
          <p:nvPr/>
        </p:nvSpPr>
        <p:spPr>
          <a:xfrm>
            <a:off x="484450" y="2774175"/>
            <a:ext cx="5289900" cy="171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Karla"/>
              <a:buChar char="●"/>
            </a:pPr>
            <a:r>
              <a:rPr lang="en-US" sz="240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SSH Keys</a:t>
            </a:r>
            <a:endParaRPr sz="240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Karla"/>
              <a:buChar char="●"/>
            </a:pPr>
            <a:r>
              <a:rPr lang="en-US" sz="240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Insecure Logins</a:t>
            </a:r>
            <a:endParaRPr sz="240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Karla"/>
              <a:buChar char="●"/>
            </a:pPr>
            <a:r>
              <a:rPr lang="en-US" sz="240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Backdoors</a:t>
            </a:r>
            <a:endParaRPr sz="240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Karla"/>
              <a:buChar char="●"/>
            </a:pPr>
            <a:r>
              <a:rPr lang="en-US" sz="240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Outdated applications</a:t>
            </a:r>
            <a:endParaRPr sz="240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cbc64027bb_1_9"/>
          <p:cNvSpPr txBox="1"/>
          <p:nvPr>
            <p:ph type="title"/>
          </p:nvPr>
        </p:nvSpPr>
        <p:spPr>
          <a:xfrm>
            <a:off x="306275" y="346850"/>
            <a:ext cx="4572900" cy="6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Questrial"/>
              <a:buNone/>
            </a:pPr>
            <a:r>
              <a:rPr lang="en-US" sz="2200"/>
              <a:t>Apache2</a:t>
            </a:r>
            <a:endParaRPr sz="2200"/>
          </a:p>
        </p:txBody>
      </p:sp>
      <p:sp>
        <p:nvSpPr>
          <p:cNvPr id="172" name="Google Shape;172;g3cbc64027bb_1_9"/>
          <p:cNvSpPr txBox="1"/>
          <p:nvPr/>
        </p:nvSpPr>
        <p:spPr>
          <a:xfrm>
            <a:off x="410150" y="1075250"/>
            <a:ext cx="7208100" cy="8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Karla"/>
              <a:buChar char="●"/>
            </a:pPr>
            <a:r>
              <a:rPr lang="en-US" sz="240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It “serves” our web pages from /var/www/html</a:t>
            </a:r>
            <a:endParaRPr sz="240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73" name="Google Shape;173;g3cbc64027bb_1_9"/>
          <p:cNvSpPr txBox="1"/>
          <p:nvPr/>
        </p:nvSpPr>
        <p:spPr>
          <a:xfrm>
            <a:off x="410150" y="1750650"/>
            <a:ext cx="6941100" cy="12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Karla"/>
              <a:buChar char="●"/>
            </a:pPr>
            <a:r>
              <a:rPr lang="en-US" sz="240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Config is in /etc/</a:t>
            </a:r>
            <a:r>
              <a:rPr lang="en-US" sz="240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apache2</a:t>
            </a:r>
            <a:r>
              <a:rPr lang="en-US" sz="240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/apache.conf</a:t>
            </a:r>
            <a:endParaRPr sz="240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OR</a:t>
            </a:r>
            <a:br>
              <a:rPr lang="en-US" sz="240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</a:br>
            <a:r>
              <a:rPr lang="en-US" sz="240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etc/apache2/apache2.conf</a:t>
            </a:r>
            <a:endParaRPr sz="240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74" name="Google Shape;174;g3cbc64027bb_1_9"/>
          <p:cNvSpPr txBox="1"/>
          <p:nvPr/>
        </p:nvSpPr>
        <p:spPr>
          <a:xfrm>
            <a:off x="410150" y="3128275"/>
            <a:ext cx="6941100" cy="12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Karla"/>
              <a:buChar char="●"/>
            </a:pPr>
            <a:r>
              <a:rPr lang="en-US" sz="240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We’re looking for misconfigurations and </a:t>
            </a:r>
            <a:r>
              <a:rPr lang="en-US" sz="240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outdated</a:t>
            </a:r>
            <a:r>
              <a:rPr lang="en-US" sz="240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 versions</a:t>
            </a:r>
            <a:endParaRPr sz="240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cbc64027bb_1_19"/>
          <p:cNvSpPr txBox="1"/>
          <p:nvPr>
            <p:ph type="title"/>
          </p:nvPr>
        </p:nvSpPr>
        <p:spPr>
          <a:xfrm>
            <a:off x="306275" y="346850"/>
            <a:ext cx="4572900" cy="6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Questrial"/>
              <a:buNone/>
            </a:pPr>
            <a:r>
              <a:rPr lang="en-US" sz="2200"/>
              <a:t>MySQL </a:t>
            </a:r>
            <a:endParaRPr sz="2200"/>
          </a:p>
        </p:txBody>
      </p:sp>
      <p:sp>
        <p:nvSpPr>
          <p:cNvPr id="180" name="Google Shape;180;g3cbc64027bb_1_19"/>
          <p:cNvSpPr txBox="1"/>
          <p:nvPr/>
        </p:nvSpPr>
        <p:spPr>
          <a:xfrm>
            <a:off x="410150" y="1075250"/>
            <a:ext cx="7208100" cy="8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Karla"/>
              <a:buChar char="●"/>
            </a:pPr>
            <a:r>
              <a:rPr lang="en-US" sz="240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Database schema accessible with: </a:t>
            </a:r>
            <a:endParaRPr sz="240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mysql -u root -p</a:t>
            </a:r>
            <a:endParaRPr sz="240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81" name="Google Shape;181;g3cbc64027bb_1_19"/>
          <p:cNvSpPr txBox="1"/>
          <p:nvPr/>
        </p:nvSpPr>
        <p:spPr>
          <a:xfrm>
            <a:off x="361625" y="2009750"/>
            <a:ext cx="6941100" cy="12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Karla"/>
              <a:buChar char="●"/>
            </a:pPr>
            <a:r>
              <a:rPr lang="en-US" sz="240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High value information / customer data. Normally one of the targets of a </a:t>
            </a:r>
            <a:r>
              <a:rPr lang="en-US" sz="240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web server</a:t>
            </a:r>
            <a:r>
              <a:rPr lang="en-US" sz="240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 hack</a:t>
            </a:r>
            <a:endParaRPr sz="240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82" name="Google Shape;182;g3cbc64027bb_1_19"/>
          <p:cNvSpPr txBox="1"/>
          <p:nvPr/>
        </p:nvSpPr>
        <p:spPr>
          <a:xfrm>
            <a:off x="361625" y="3372650"/>
            <a:ext cx="6941100" cy="12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Karla"/>
              <a:buChar char="●"/>
            </a:pPr>
            <a:r>
              <a:rPr lang="en-US" sz="240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We’re looking for misconfigurations and outdated versions</a:t>
            </a:r>
            <a:endParaRPr sz="240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cbc64027bb_1_26"/>
          <p:cNvSpPr txBox="1"/>
          <p:nvPr>
            <p:ph type="title"/>
          </p:nvPr>
        </p:nvSpPr>
        <p:spPr>
          <a:xfrm>
            <a:off x="306275" y="346850"/>
            <a:ext cx="4572900" cy="6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Questrial"/>
              <a:buNone/>
            </a:pPr>
            <a:r>
              <a:rPr lang="en-US" sz="2200"/>
              <a:t>PHP</a:t>
            </a:r>
            <a:endParaRPr sz="2200"/>
          </a:p>
        </p:txBody>
      </p:sp>
      <p:sp>
        <p:nvSpPr>
          <p:cNvPr id="188" name="Google Shape;188;g3cbc64027bb_1_26"/>
          <p:cNvSpPr txBox="1"/>
          <p:nvPr/>
        </p:nvSpPr>
        <p:spPr>
          <a:xfrm>
            <a:off x="436750" y="1006550"/>
            <a:ext cx="3000000" cy="30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2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P </a:t>
            </a:r>
            <a:br>
              <a:rPr lang="en-US" sz="62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</a:br>
            <a:r>
              <a:rPr lang="en-US" sz="62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H</a:t>
            </a:r>
            <a:br>
              <a:rPr lang="en-US" sz="62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</a:br>
            <a:r>
              <a:rPr lang="en-US" sz="62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P</a:t>
            </a:r>
            <a:endParaRPr sz="62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89" name="Google Shape;189;g3cbc64027bb_1_26"/>
          <p:cNvSpPr txBox="1"/>
          <p:nvPr/>
        </p:nvSpPr>
        <p:spPr>
          <a:xfrm>
            <a:off x="1311075" y="1327850"/>
            <a:ext cx="5919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PHP</a:t>
            </a:r>
            <a:endParaRPr sz="30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90" name="Google Shape;190;g3cbc64027bb_1_26"/>
          <p:cNvSpPr txBox="1"/>
          <p:nvPr/>
        </p:nvSpPr>
        <p:spPr>
          <a:xfrm>
            <a:off x="1311075" y="2207150"/>
            <a:ext cx="5919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Fucking</a:t>
            </a:r>
            <a:endParaRPr sz="30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91" name="Google Shape;191;g3cbc64027bb_1_26"/>
          <p:cNvSpPr txBox="1"/>
          <p:nvPr/>
        </p:nvSpPr>
        <p:spPr>
          <a:xfrm>
            <a:off x="1311075" y="3196575"/>
            <a:ext cx="5919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Sucks</a:t>
            </a:r>
            <a:endParaRPr sz="30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92" name="Google Shape;192;g3cbc64027bb_1_26"/>
          <p:cNvSpPr txBox="1"/>
          <p:nvPr/>
        </p:nvSpPr>
        <p:spPr>
          <a:xfrm>
            <a:off x="1311075" y="2234363"/>
            <a:ext cx="5919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Hypertext</a:t>
            </a:r>
            <a:endParaRPr sz="30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93" name="Google Shape;193;g3cbc64027bb_1_26"/>
          <p:cNvSpPr txBox="1"/>
          <p:nvPr/>
        </p:nvSpPr>
        <p:spPr>
          <a:xfrm>
            <a:off x="1262550" y="3140863"/>
            <a:ext cx="5919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Processor</a:t>
            </a:r>
            <a:endParaRPr sz="3000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cbc64027bb_1_51"/>
          <p:cNvSpPr txBox="1"/>
          <p:nvPr>
            <p:ph type="title"/>
          </p:nvPr>
        </p:nvSpPr>
        <p:spPr>
          <a:xfrm>
            <a:off x="306275" y="346850"/>
            <a:ext cx="4572900" cy="6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Questrial"/>
              <a:buNone/>
            </a:pPr>
            <a:r>
              <a:rPr lang="en-US" sz="2200"/>
              <a:t>PHP</a:t>
            </a:r>
            <a:endParaRPr sz="2200"/>
          </a:p>
        </p:txBody>
      </p:sp>
      <p:sp>
        <p:nvSpPr>
          <p:cNvPr id="199" name="Google Shape;199;g3cbc64027bb_1_51"/>
          <p:cNvSpPr txBox="1"/>
          <p:nvPr/>
        </p:nvSpPr>
        <p:spPr>
          <a:xfrm>
            <a:off x="410150" y="1075250"/>
            <a:ext cx="7208100" cy="5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Karla"/>
              <a:buChar char="●"/>
            </a:pPr>
            <a:r>
              <a:rPr lang="en-US" sz="240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Javascript but server-side, not client-side</a:t>
            </a:r>
            <a:endParaRPr sz="240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00" name="Google Shape;200;g3cbc64027bb_1_51"/>
          <p:cNvSpPr txBox="1"/>
          <p:nvPr/>
        </p:nvSpPr>
        <p:spPr>
          <a:xfrm>
            <a:off x="457150" y="1702550"/>
            <a:ext cx="7208100" cy="8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Karla"/>
              <a:buChar char="●"/>
            </a:pPr>
            <a:r>
              <a:rPr lang="en-US" sz="240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SQL injections</a:t>
            </a:r>
            <a:endParaRPr sz="240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Karla"/>
              <a:buChar char="●"/>
            </a:pPr>
            <a:r>
              <a:rPr lang="en-US" sz="240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XSS (Cross site scripting)</a:t>
            </a:r>
            <a:endParaRPr sz="240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Karla"/>
              <a:buChar char="●"/>
            </a:pPr>
            <a:r>
              <a:rPr lang="en-US" sz="240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Insecure Error handling</a:t>
            </a:r>
            <a:endParaRPr sz="240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Karla"/>
              <a:buChar char="●"/>
            </a:pPr>
            <a:r>
              <a:rPr lang="en-US" sz="240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Broken Access Control (!!)</a:t>
            </a:r>
            <a:endParaRPr sz="240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rowdStrike 2020 - Dark">
  <a:themeElements>
    <a:clrScheme name="Custom 5">
      <a:dk1>
        <a:srgbClr val="FFFFFF"/>
      </a:dk1>
      <a:lt1>
        <a:srgbClr val="FFFFFF"/>
      </a:lt1>
      <a:dk2>
        <a:srgbClr val="000000"/>
      </a:dk2>
      <a:lt2>
        <a:srgbClr val="FFFFFF"/>
      </a:lt2>
      <a:accent1>
        <a:srgbClr val="DA372A"/>
      </a:accent1>
      <a:accent2>
        <a:srgbClr val="348199"/>
      </a:accent2>
      <a:accent3>
        <a:srgbClr val="98C250"/>
      </a:accent3>
      <a:accent4>
        <a:srgbClr val="F98D2E"/>
      </a:accent4>
      <a:accent5>
        <a:srgbClr val="2DB5AE"/>
      </a:accent5>
      <a:accent6>
        <a:srgbClr val="3A3B3B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2020-09-14T20:20:12Z</dcterms:created>
  <dc:creator>Monica Ipong</dc:creator>
</cp:coreProperties>
</file>